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5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sound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396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 waves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 made with a loudspeaker.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loudspeaker makes a louder sound wave when it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/>
              <a:t>moves a bigger </a:t>
            </a:r>
            <a:r>
              <a:rPr lang="en-US" dirty="0" smtClean="0"/>
              <a:t>distance in </a:t>
            </a:r>
            <a:r>
              <a:rPr lang="en-US" dirty="0"/>
              <a:t>and out.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599133" y="2477610"/>
            <a:ext cx="6120946" cy="2690313"/>
            <a:chOff x="1599133" y="2477610"/>
            <a:chExt cx="6120946" cy="2690313"/>
          </a:xfrm>
        </p:grpSpPr>
        <p:grpSp>
          <p:nvGrpSpPr>
            <p:cNvPr id="46" name="Group 45"/>
            <p:cNvGrpSpPr/>
            <p:nvPr/>
          </p:nvGrpSpPr>
          <p:grpSpPr>
            <a:xfrm>
              <a:off x="2217996" y="2477610"/>
              <a:ext cx="967365" cy="2082033"/>
              <a:chOff x="2176638" y="2667072"/>
              <a:chExt cx="967365" cy="2082033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2176638" y="2667072"/>
                <a:ext cx="875047" cy="2082033"/>
                <a:chOff x="2176638" y="2667072"/>
                <a:chExt cx="875047" cy="208203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2176638" y="2667072"/>
                  <a:ext cx="715365" cy="2076068"/>
                  <a:chOff x="1673337" y="2182482"/>
                  <a:chExt cx="715365" cy="2076068"/>
                </a:xfrm>
              </p:grpSpPr>
              <p:cxnSp>
                <p:nvCxnSpPr>
                  <p:cNvPr id="10" name="Straight Connector 9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sp>
                <p:nvSpPr>
                  <p:cNvPr id="14" name="Pie 13"/>
                  <p:cNvSpPr/>
                  <p:nvPr/>
                </p:nvSpPr>
                <p:spPr>
                  <a:xfrm>
                    <a:off x="1673337" y="2884481"/>
                    <a:ext cx="627303" cy="684000"/>
                  </a:xfrm>
                  <a:prstGeom prst="pie">
                    <a:avLst>
                      <a:gd name="adj1" fmla="val 17531851"/>
                      <a:gd name="adj2" fmla="val 4038535"/>
                    </a:avLst>
                  </a:prstGeom>
                  <a:solidFill>
                    <a:schemeClr val="bg1">
                      <a:lumMod val="65000"/>
                    </a:schemeClr>
                  </a:solidFill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5" name="Group 14"/>
                <p:cNvGrpSpPr/>
                <p:nvPr/>
              </p:nvGrpSpPr>
              <p:grpSpPr>
                <a:xfrm>
                  <a:off x="2336320" y="2673037"/>
                  <a:ext cx="715365" cy="2076068"/>
                  <a:chOff x="1673337" y="2182482"/>
                  <a:chExt cx="715365" cy="2076068"/>
                </a:xfrm>
              </p:grpSpPr>
              <p:cxnSp>
                <p:nvCxnSpPr>
                  <p:cNvPr id="16" name="Straight Connector 15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sp>
                <p:nvSpPr>
                  <p:cNvPr id="18" name="Pie 17"/>
                  <p:cNvSpPr/>
                  <p:nvPr/>
                </p:nvSpPr>
                <p:spPr>
                  <a:xfrm>
                    <a:off x="1673337" y="2884481"/>
                    <a:ext cx="627303" cy="684000"/>
                  </a:xfrm>
                  <a:prstGeom prst="pie">
                    <a:avLst>
                      <a:gd name="adj1" fmla="val 17531851"/>
                      <a:gd name="adj2" fmla="val 4038535"/>
                    </a:avLst>
                  </a:prstGeom>
                  <a:solidFill>
                    <a:schemeClr val="bg1">
                      <a:lumMod val="65000"/>
                    </a:schemeClr>
                  </a:solidFill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" name="Group 4"/>
                <p:cNvGrpSpPr/>
                <p:nvPr/>
              </p:nvGrpSpPr>
              <p:grpSpPr>
                <a:xfrm>
                  <a:off x="2204352" y="2667072"/>
                  <a:ext cx="772061" cy="2076068"/>
                  <a:chOff x="1616641" y="2182482"/>
                  <a:chExt cx="772061" cy="2076068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63500" cap="flat" cmpd="sng" algn="ctr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63500" cap="flat" cmpd="sng" algn="ctr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prstDash val="solid"/>
                  </a:ln>
                  <a:effectLst/>
                </p:spPr>
              </p:cxnSp>
              <p:sp>
                <p:nvSpPr>
                  <p:cNvPr id="8" name="Pie 7"/>
                  <p:cNvSpPr/>
                  <p:nvPr/>
                </p:nvSpPr>
                <p:spPr>
                  <a:xfrm>
                    <a:off x="1616641" y="2884481"/>
                    <a:ext cx="684000" cy="684000"/>
                  </a:xfrm>
                  <a:prstGeom prst="pie">
                    <a:avLst>
                      <a:gd name="adj1" fmla="val 17531851"/>
                      <a:gd name="adj2" fmla="val 4038535"/>
                    </a:avLst>
                  </a:prstGeom>
                  <a:solidFill>
                    <a:sysClr val="windowText" lastClr="000000">
                      <a:lumMod val="65000"/>
                      <a:lumOff val="3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42" name="Arc 41"/>
              <p:cNvSpPr/>
              <p:nvPr/>
            </p:nvSpPr>
            <p:spPr>
              <a:xfrm>
                <a:off x="2259685" y="3326022"/>
                <a:ext cx="792000" cy="792000"/>
              </a:xfrm>
              <a:prstGeom prst="arc">
                <a:avLst>
                  <a:gd name="adj1" fmla="val 18601783"/>
                  <a:gd name="adj2" fmla="val 3052701"/>
                </a:avLst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Arc 44"/>
              <p:cNvSpPr/>
              <p:nvPr/>
            </p:nvSpPr>
            <p:spPr>
              <a:xfrm>
                <a:off x="2244003" y="3276288"/>
                <a:ext cx="900000" cy="900000"/>
              </a:xfrm>
              <a:prstGeom prst="arc">
                <a:avLst>
                  <a:gd name="adj1" fmla="val 18601783"/>
                  <a:gd name="adj2" fmla="val 3052701"/>
                </a:avLst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5591549" y="2495809"/>
              <a:ext cx="1298693" cy="2082033"/>
              <a:chOff x="5406622" y="2710802"/>
              <a:chExt cx="1298693" cy="2082033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5406622" y="2710802"/>
                <a:ext cx="1199427" cy="2082033"/>
                <a:chOff x="5927574" y="2770630"/>
                <a:chExt cx="1199427" cy="2082033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6597988" y="2776595"/>
                  <a:ext cx="396000" cy="2076068"/>
                  <a:chOff x="1992702" y="2182482"/>
                  <a:chExt cx="396000" cy="2076068"/>
                </a:xfrm>
              </p:grpSpPr>
              <p:cxnSp>
                <p:nvCxnSpPr>
                  <p:cNvPr id="65" name="Straight Connector 64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85000"/>
                      </a:scheme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85000"/>
                      </a:schemeClr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6381889" y="2776548"/>
                  <a:ext cx="396000" cy="2076068"/>
                  <a:chOff x="1992702" y="2182482"/>
                  <a:chExt cx="396000" cy="2076068"/>
                </a:xfrm>
              </p:grpSpPr>
              <p:cxnSp>
                <p:nvCxnSpPr>
                  <p:cNvPr id="63" name="Straight Connector 62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85000"/>
                      </a:scheme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85000"/>
                      </a:schemeClr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5927574" y="2776595"/>
                  <a:ext cx="715365" cy="2076068"/>
                  <a:chOff x="1673337" y="2182482"/>
                  <a:chExt cx="715365" cy="2076068"/>
                </a:xfrm>
              </p:grpSpPr>
              <p:cxnSp>
                <p:nvCxnSpPr>
                  <p:cNvPr id="60" name="Straight Connector 59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sp>
                <p:nvSpPr>
                  <p:cNvPr id="62" name="Pie 61"/>
                  <p:cNvSpPr/>
                  <p:nvPr/>
                </p:nvSpPr>
                <p:spPr>
                  <a:xfrm>
                    <a:off x="1673337" y="2884481"/>
                    <a:ext cx="627303" cy="684000"/>
                  </a:xfrm>
                  <a:prstGeom prst="pie">
                    <a:avLst>
                      <a:gd name="adj1" fmla="val 17531851"/>
                      <a:gd name="adj2" fmla="val 4038535"/>
                    </a:avLst>
                  </a:prstGeom>
                  <a:solidFill>
                    <a:schemeClr val="bg1">
                      <a:lumMod val="65000"/>
                    </a:schemeClr>
                  </a:solidFill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6411636" y="2776595"/>
                  <a:ext cx="715365" cy="2076068"/>
                  <a:chOff x="1673337" y="2182482"/>
                  <a:chExt cx="715365" cy="2076068"/>
                </a:xfrm>
              </p:grpSpPr>
              <p:cxnSp>
                <p:nvCxnSpPr>
                  <p:cNvPr id="57" name="Straight Connector 56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</p:cxnSp>
              <p:sp>
                <p:nvSpPr>
                  <p:cNvPr id="59" name="Pie 58"/>
                  <p:cNvSpPr/>
                  <p:nvPr/>
                </p:nvSpPr>
                <p:spPr>
                  <a:xfrm>
                    <a:off x="1673337" y="2884481"/>
                    <a:ext cx="627303" cy="684000"/>
                  </a:xfrm>
                  <a:prstGeom prst="pie">
                    <a:avLst>
                      <a:gd name="adj1" fmla="val 17531851"/>
                      <a:gd name="adj2" fmla="val 4038535"/>
                    </a:avLst>
                  </a:prstGeom>
                  <a:solidFill>
                    <a:schemeClr val="bg1">
                      <a:lumMod val="65000"/>
                    </a:schemeClr>
                  </a:solidFill>
                  <a:ln w="254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6111989" y="2770630"/>
                  <a:ext cx="772061" cy="2076068"/>
                  <a:chOff x="1616641" y="2182482"/>
                  <a:chExt cx="772061" cy="2076068"/>
                </a:xfrm>
              </p:grpSpPr>
              <p:cxnSp>
                <p:nvCxnSpPr>
                  <p:cNvPr id="54" name="Straight Connector 53"/>
                  <p:cNvCxnSpPr/>
                  <p:nvPr/>
                </p:nvCxnSpPr>
                <p:spPr>
                  <a:xfrm flipH="1">
                    <a:off x="1992702" y="2182482"/>
                    <a:ext cx="396000" cy="1044000"/>
                  </a:xfrm>
                  <a:prstGeom prst="line">
                    <a:avLst/>
                  </a:prstGeom>
                  <a:noFill/>
                  <a:ln w="63500" cap="flat" cmpd="sng" algn="ctr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>
                    <a:off x="1992702" y="3214550"/>
                    <a:ext cx="396000" cy="1044000"/>
                  </a:xfrm>
                  <a:prstGeom prst="line">
                    <a:avLst/>
                  </a:prstGeom>
                  <a:noFill/>
                  <a:ln w="63500" cap="flat" cmpd="sng" algn="ctr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prstDash val="solid"/>
                  </a:ln>
                  <a:effectLst/>
                </p:spPr>
              </p:cxnSp>
              <p:sp>
                <p:nvSpPr>
                  <p:cNvPr id="56" name="Pie 55"/>
                  <p:cNvSpPr/>
                  <p:nvPr/>
                </p:nvSpPr>
                <p:spPr>
                  <a:xfrm>
                    <a:off x="1616641" y="2884481"/>
                    <a:ext cx="684000" cy="684000"/>
                  </a:xfrm>
                  <a:prstGeom prst="pie">
                    <a:avLst>
                      <a:gd name="adj1" fmla="val 17531851"/>
                      <a:gd name="adj2" fmla="val 4038535"/>
                    </a:avLst>
                  </a:prstGeom>
                  <a:solidFill>
                    <a:sysClr val="windowText" lastClr="000000">
                      <a:lumMod val="65000"/>
                      <a:lumOff val="3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67" name="Arc 66"/>
              <p:cNvSpPr/>
              <p:nvPr/>
            </p:nvSpPr>
            <p:spPr>
              <a:xfrm>
                <a:off x="5822340" y="3367785"/>
                <a:ext cx="792000" cy="792000"/>
              </a:xfrm>
              <a:prstGeom prst="arc">
                <a:avLst>
                  <a:gd name="adj1" fmla="val 18601783"/>
                  <a:gd name="adj2" fmla="val 3052701"/>
                </a:avLst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Arc 67"/>
              <p:cNvSpPr/>
              <p:nvPr/>
            </p:nvSpPr>
            <p:spPr>
              <a:xfrm>
                <a:off x="5805315" y="3310720"/>
                <a:ext cx="900000" cy="900000"/>
              </a:xfrm>
              <a:prstGeom prst="arc">
                <a:avLst>
                  <a:gd name="adj1" fmla="val 18601783"/>
                  <a:gd name="adj2" fmla="val 3052701"/>
                </a:avLst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1599133" y="4644703"/>
              <a:ext cx="2441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 loudspeaker vibrating to make a sound wave.</a:t>
              </a:r>
              <a:endParaRPr lang="en-GB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979970" y="4644703"/>
              <a:ext cx="27401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Bigger vibrations make a sound wave that is louder.</a:t>
              </a:r>
              <a:endParaRPr lang="en-GB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Faster waves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indent="-533400">
              <a:defRPr/>
            </a:pPr>
            <a:r>
              <a:rPr lang="en-US" dirty="0" smtClean="0"/>
              <a:t>1a.</a:t>
            </a:r>
            <a:r>
              <a:rPr lang="en-US" dirty="0"/>
              <a:t>	Which </a:t>
            </a:r>
            <a:r>
              <a:rPr lang="en-US" b="1" dirty="0" smtClean="0">
                <a:solidFill>
                  <a:srgbClr val="C00000"/>
                </a:solidFill>
              </a:rPr>
              <a:t>sound wave </a:t>
            </a:r>
            <a:r>
              <a:rPr lang="en-US" dirty="0" smtClean="0"/>
              <a:t>moves faster </a:t>
            </a:r>
            <a:r>
              <a:rPr lang="en-US" dirty="0"/>
              <a:t>through the </a:t>
            </a:r>
            <a:r>
              <a:rPr lang="en-US" dirty="0" smtClean="0"/>
              <a:t>air?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moves 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at the same speed.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44505" y="1284268"/>
            <a:ext cx="5622412" cy="2051809"/>
            <a:chOff x="1742912" y="1377140"/>
            <a:chExt cx="5622412" cy="205180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b="19118"/>
            <a:stretch/>
          </p:blipFill>
          <p:spPr>
            <a:xfrm>
              <a:off x="1742912" y="1377140"/>
              <a:ext cx="5622412" cy="2051809"/>
            </a:xfrm>
            <a:prstGeom prst="rect">
              <a:avLst/>
            </a:prstGeom>
          </p:spPr>
        </p:pic>
        <p:sp>
          <p:nvSpPr>
            <p:cNvPr id="111" name="TextBox 110"/>
            <p:cNvSpPr txBox="1"/>
            <p:nvPr/>
          </p:nvSpPr>
          <p:spPr>
            <a:xfrm>
              <a:off x="3259224" y="2078791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679684" y="2078791"/>
              <a:ext cx="531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Y</a:t>
              </a:r>
              <a:endParaRPr lang="en-GB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83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99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marR="0" lvl="0" indent="-541338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1b.	What is the 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reason for your last answer?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through the same air.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energy.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force.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Fewer air particles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need to move.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44505" y="1284268"/>
            <a:ext cx="5622412" cy="2051809"/>
            <a:chOff x="1742912" y="1377140"/>
            <a:chExt cx="5622412" cy="2051809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3"/>
            <a:srcRect b="19118"/>
            <a:stretch/>
          </p:blipFill>
          <p:spPr>
            <a:xfrm>
              <a:off x="1742912" y="1377140"/>
              <a:ext cx="5622412" cy="2051809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3259224" y="2078791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679684" y="2078791"/>
              <a:ext cx="531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Y</a:t>
              </a:r>
              <a:endParaRPr lang="en-GB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55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  <a:ln>
            <a:noFill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sound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3969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="1" dirty="0" smtClean="0">
                <a:solidFill>
                  <a:srgbClr val="C00000"/>
                </a:solidFill>
              </a:rPr>
              <a:t>Sound waves</a:t>
            </a:r>
            <a:r>
              <a:rPr lang="en-US" dirty="0" smtClean="0"/>
              <a:t> can have different frequencies.</a:t>
            </a:r>
          </a:p>
          <a:p>
            <a:pPr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loudspeaker </a:t>
            </a:r>
            <a:r>
              <a:rPr lang="en-US" dirty="0" smtClean="0"/>
              <a:t>has a higher frequency when it moves in and out more quickly.</a:t>
            </a:r>
          </a:p>
          <a:p>
            <a:pPr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high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frequency sound wave has a high note. It sounds squeaky.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436067" y="2374364"/>
            <a:ext cx="6278754" cy="2754909"/>
            <a:chOff x="1599133" y="2413014"/>
            <a:chExt cx="6278754" cy="2754909"/>
          </a:xfrm>
        </p:grpSpPr>
        <p:sp>
          <p:nvSpPr>
            <p:cNvPr id="71" name="TextBox 70"/>
            <p:cNvSpPr txBox="1"/>
            <p:nvPr/>
          </p:nvSpPr>
          <p:spPr>
            <a:xfrm>
              <a:off x="1599133" y="4644703"/>
              <a:ext cx="2441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 loudspeaker vibrating to make a sound wave.</a:t>
              </a:r>
              <a:endParaRPr lang="en-GB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782263" y="4644703"/>
              <a:ext cx="30956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Faster vibrations make a sound wave with a higher frequency.</a:t>
              </a:r>
              <a:endParaRPr lang="en-GB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2193043" y="2413014"/>
              <a:ext cx="4413738" cy="2146629"/>
              <a:chOff x="2193043" y="2413014"/>
              <a:chExt cx="4413738" cy="2146629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2193043" y="2477610"/>
                <a:ext cx="900000" cy="2082033"/>
                <a:chOff x="2151685" y="2667072"/>
                <a:chExt cx="900000" cy="2082033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2176638" y="2667072"/>
                  <a:ext cx="875047" cy="2082033"/>
                  <a:chOff x="2176638" y="2667072"/>
                  <a:chExt cx="875047" cy="2082033"/>
                </a:xfrm>
              </p:grpSpPr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2176638" y="2667072"/>
                    <a:ext cx="715365" cy="2076068"/>
                    <a:chOff x="1673337" y="2182482"/>
                    <a:chExt cx="715365" cy="2076068"/>
                  </a:xfrm>
                </p:grpSpPr>
                <p:cxnSp>
                  <p:nvCxnSpPr>
                    <p:cNvPr id="10" name="Straight Connector 9"/>
                    <p:cNvCxnSpPr/>
                    <p:nvPr/>
                  </p:nvCxnSpPr>
                  <p:spPr>
                    <a:xfrm flipH="1">
                      <a:off x="1992702" y="2182482"/>
                      <a:ext cx="396000" cy="104400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3" name="Straight Connector 12"/>
                    <p:cNvCxnSpPr/>
                    <p:nvPr/>
                  </p:nvCxnSpPr>
                  <p:spPr>
                    <a:xfrm>
                      <a:off x="1992702" y="3214550"/>
                      <a:ext cx="396000" cy="104400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14" name="Pie 13"/>
                    <p:cNvSpPr/>
                    <p:nvPr/>
                  </p:nvSpPr>
                  <p:spPr>
                    <a:xfrm>
                      <a:off x="1673337" y="2884481"/>
                      <a:ext cx="627303" cy="684000"/>
                    </a:xfrm>
                    <a:prstGeom prst="pie">
                      <a:avLst>
                        <a:gd name="adj1" fmla="val 17531851"/>
                        <a:gd name="adj2" fmla="val 4038535"/>
                      </a:avLst>
                    </a:prstGeom>
                    <a:solidFill>
                      <a:schemeClr val="bg1">
                        <a:lumMod val="65000"/>
                      </a:schemeClr>
                    </a:solidFill>
                    <a:ln w="254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2336320" y="2673037"/>
                    <a:ext cx="715365" cy="2076068"/>
                    <a:chOff x="1673337" y="2182482"/>
                    <a:chExt cx="715365" cy="2076068"/>
                  </a:xfrm>
                </p:grpSpPr>
                <p:cxnSp>
                  <p:nvCxnSpPr>
                    <p:cNvPr id="16" name="Straight Connector 15"/>
                    <p:cNvCxnSpPr/>
                    <p:nvPr/>
                  </p:nvCxnSpPr>
                  <p:spPr>
                    <a:xfrm flipH="1">
                      <a:off x="1992702" y="2182482"/>
                      <a:ext cx="396000" cy="104400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7" name="Straight Connector 16"/>
                    <p:cNvCxnSpPr/>
                    <p:nvPr/>
                  </p:nvCxnSpPr>
                  <p:spPr>
                    <a:xfrm>
                      <a:off x="1992702" y="3214550"/>
                      <a:ext cx="396000" cy="104400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18" name="Pie 17"/>
                    <p:cNvSpPr/>
                    <p:nvPr/>
                  </p:nvSpPr>
                  <p:spPr>
                    <a:xfrm>
                      <a:off x="1673337" y="2884481"/>
                      <a:ext cx="627303" cy="684000"/>
                    </a:xfrm>
                    <a:prstGeom prst="pie">
                      <a:avLst>
                        <a:gd name="adj1" fmla="val 17531851"/>
                        <a:gd name="adj2" fmla="val 4038535"/>
                      </a:avLst>
                    </a:prstGeom>
                    <a:solidFill>
                      <a:schemeClr val="bg1">
                        <a:lumMod val="65000"/>
                      </a:schemeClr>
                    </a:solidFill>
                    <a:ln w="254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2204352" y="2667072"/>
                    <a:ext cx="772061" cy="2076068"/>
                    <a:chOff x="1616641" y="2182482"/>
                    <a:chExt cx="772061" cy="2076068"/>
                  </a:xfrm>
                </p:grpSpPr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flipH="1">
                      <a:off x="1992702" y="2182482"/>
                      <a:ext cx="396000" cy="1044000"/>
                    </a:xfrm>
                    <a:prstGeom prst="line">
                      <a:avLst/>
                    </a:prstGeom>
                    <a:noFill/>
                    <a:ln w="63500" cap="flat" cmpd="sng" algn="ctr">
                      <a:solidFill>
                        <a:sysClr val="windowText" lastClr="000000">
                          <a:lumMod val="65000"/>
                          <a:lumOff val="35000"/>
                        </a:sys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7" name="Straight Connector 6"/>
                    <p:cNvCxnSpPr/>
                    <p:nvPr/>
                  </p:nvCxnSpPr>
                  <p:spPr>
                    <a:xfrm>
                      <a:off x="1992702" y="3214550"/>
                      <a:ext cx="396000" cy="1044000"/>
                    </a:xfrm>
                    <a:prstGeom prst="line">
                      <a:avLst/>
                    </a:prstGeom>
                    <a:noFill/>
                    <a:ln w="63500" cap="flat" cmpd="sng" algn="ctr">
                      <a:solidFill>
                        <a:sysClr val="windowText" lastClr="000000">
                          <a:lumMod val="65000"/>
                          <a:lumOff val="35000"/>
                        </a:sysClr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8" name="Pie 7"/>
                    <p:cNvSpPr/>
                    <p:nvPr/>
                  </p:nvSpPr>
                  <p:spPr>
                    <a:xfrm>
                      <a:off x="1616641" y="2884481"/>
                      <a:ext cx="684000" cy="684000"/>
                    </a:xfrm>
                    <a:prstGeom prst="pie">
                      <a:avLst>
                        <a:gd name="adj1" fmla="val 17531851"/>
                        <a:gd name="adj2" fmla="val 4038535"/>
                      </a:avLst>
                    </a:prstGeom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42" name="Arc 41"/>
                <p:cNvSpPr/>
                <p:nvPr/>
              </p:nvSpPr>
              <p:spPr>
                <a:xfrm>
                  <a:off x="2187685" y="3306020"/>
                  <a:ext cx="828000" cy="828000"/>
                </a:xfrm>
                <a:prstGeom prst="arc">
                  <a:avLst>
                    <a:gd name="adj1" fmla="val 18601783"/>
                    <a:gd name="adj2" fmla="val 3052701"/>
                  </a:avLst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Arc 44"/>
                <p:cNvSpPr/>
                <p:nvPr/>
              </p:nvSpPr>
              <p:spPr>
                <a:xfrm>
                  <a:off x="2151685" y="3270020"/>
                  <a:ext cx="900000" cy="900000"/>
                </a:xfrm>
                <a:prstGeom prst="arc">
                  <a:avLst>
                    <a:gd name="adj1" fmla="val 18601783"/>
                    <a:gd name="adj2" fmla="val 3052701"/>
                  </a:avLst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>
                <a:off x="5702024" y="2413014"/>
                <a:ext cx="904757" cy="2082781"/>
                <a:chOff x="5702024" y="2413014"/>
                <a:chExt cx="904757" cy="2082781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5702024" y="2413014"/>
                  <a:ext cx="904757" cy="2082781"/>
                  <a:chOff x="5702024" y="2413014"/>
                  <a:chExt cx="904757" cy="2082781"/>
                </a:xfrm>
              </p:grpSpPr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5702024" y="2413014"/>
                    <a:ext cx="904757" cy="2082781"/>
                    <a:chOff x="5702024" y="2413014"/>
                    <a:chExt cx="904757" cy="2082781"/>
                  </a:xfrm>
                </p:grpSpPr>
                <p:grpSp>
                  <p:nvGrpSpPr>
                    <p:cNvPr id="20" name="Group 19"/>
                    <p:cNvGrpSpPr/>
                    <p:nvPr/>
                  </p:nvGrpSpPr>
                  <p:grpSpPr>
                    <a:xfrm>
                      <a:off x="5702024" y="2413014"/>
                      <a:ext cx="904757" cy="2082781"/>
                      <a:chOff x="5702024" y="2413014"/>
                      <a:chExt cx="904757" cy="2082781"/>
                    </a:xfrm>
                  </p:grpSpPr>
                  <p:grpSp>
                    <p:nvGrpSpPr>
                      <p:cNvPr id="70" name="Group 69"/>
                      <p:cNvGrpSpPr/>
                      <p:nvPr/>
                    </p:nvGrpSpPr>
                    <p:grpSpPr>
                      <a:xfrm>
                        <a:off x="5702024" y="2413762"/>
                        <a:ext cx="904757" cy="2082033"/>
                        <a:chOff x="2146928" y="2667072"/>
                        <a:chExt cx="904757" cy="2082033"/>
                      </a:xfrm>
                    </p:grpSpPr>
                    <p:grpSp>
                      <p:nvGrpSpPr>
                        <p:cNvPr id="74" name="Group 73"/>
                        <p:cNvGrpSpPr/>
                        <p:nvPr/>
                      </p:nvGrpSpPr>
                      <p:grpSpPr>
                        <a:xfrm>
                          <a:off x="2176638" y="2667072"/>
                          <a:ext cx="875047" cy="2082033"/>
                          <a:chOff x="2176638" y="2667072"/>
                          <a:chExt cx="875047" cy="2082033"/>
                        </a:xfrm>
                      </p:grpSpPr>
                      <p:grpSp>
                        <p:nvGrpSpPr>
                          <p:cNvPr id="77" name="Group 76"/>
                          <p:cNvGrpSpPr/>
                          <p:nvPr/>
                        </p:nvGrpSpPr>
                        <p:grpSpPr>
                          <a:xfrm>
                            <a:off x="2176638" y="2667072"/>
                            <a:ext cx="715365" cy="2076068"/>
                            <a:chOff x="1673337" y="2182482"/>
                            <a:chExt cx="715365" cy="2076068"/>
                          </a:xfrm>
                        </p:grpSpPr>
                        <p:cxnSp>
                          <p:nvCxnSpPr>
                            <p:cNvPr id="86" name="Straight Connector 85"/>
                            <p:cNvCxnSpPr/>
                            <p:nvPr/>
                          </p:nvCxnSpPr>
                          <p:spPr>
                            <a:xfrm flipH="1">
                              <a:off x="1992702" y="2182482"/>
                              <a:ext cx="396000" cy="1044000"/>
                            </a:xfrm>
                            <a:prstGeom prst="line">
                              <a:avLst/>
                            </a:prstGeom>
                            <a:noFill/>
                            <a:ln w="19050" cap="flat" cmpd="sng" algn="ctr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prstDash val="solid"/>
                            </a:ln>
                            <a:effectLst/>
                          </p:spPr>
                        </p:cxnSp>
                        <p:cxnSp>
                          <p:nvCxnSpPr>
                            <p:cNvPr id="87" name="Straight Connector 86"/>
                            <p:cNvCxnSpPr/>
                            <p:nvPr/>
                          </p:nvCxnSpPr>
                          <p:spPr>
                            <a:xfrm>
                              <a:off x="1992702" y="3214550"/>
                              <a:ext cx="396000" cy="1044000"/>
                            </a:xfrm>
                            <a:prstGeom prst="line">
                              <a:avLst/>
                            </a:prstGeom>
                            <a:noFill/>
                            <a:ln w="19050" cap="flat" cmpd="sng" algn="ctr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prstDash val="solid"/>
                            </a:ln>
                            <a:effectLst/>
                          </p:spPr>
                        </p:cxnSp>
                        <p:sp>
                          <p:nvSpPr>
                            <p:cNvPr id="88" name="Pie 87"/>
                            <p:cNvSpPr/>
                            <p:nvPr/>
                          </p:nvSpPr>
                          <p:spPr>
                            <a:xfrm>
                              <a:off x="1673337" y="2884481"/>
                              <a:ext cx="627303" cy="684000"/>
                            </a:xfrm>
                            <a:prstGeom prst="pie">
                              <a:avLst>
                                <a:gd name="adj1" fmla="val 17531851"/>
                                <a:gd name="adj2" fmla="val 4038535"/>
                              </a:avLst>
                            </a:prstGeom>
                            <a:solidFill>
                              <a:schemeClr val="bg1">
                                <a:lumMod val="65000"/>
                              </a:schemeClr>
                            </a:solidFill>
                            <a:ln w="25400" cap="flat" cmpd="sng" algn="ctr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prstDash val="solid"/>
                            </a:ln>
                            <a:effectLst/>
                          </p:spPr>
                          <p:txBody>
                            <a:bodyPr rtlCol="0" anchor="ctr"/>
                            <a:lstStyle/>
                            <a:p>
                              <a:pPr marL="0" marR="0" lvl="0" indent="0" algn="ctr" defTabSz="914400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endParaRPr kumimoji="0" lang="en-GB" sz="1800" b="0" i="0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/>
                                <a:ea typeface="+mn-ea"/>
                                <a:cs typeface="+mn-cs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78" name="Group 77"/>
                          <p:cNvGrpSpPr/>
                          <p:nvPr/>
                        </p:nvGrpSpPr>
                        <p:grpSpPr>
                          <a:xfrm>
                            <a:off x="2336320" y="2673037"/>
                            <a:ext cx="715365" cy="2076068"/>
                            <a:chOff x="1673337" y="2182482"/>
                            <a:chExt cx="715365" cy="2076068"/>
                          </a:xfrm>
                        </p:grpSpPr>
                        <p:cxnSp>
                          <p:nvCxnSpPr>
                            <p:cNvPr id="83" name="Straight Connector 82"/>
                            <p:cNvCxnSpPr/>
                            <p:nvPr/>
                          </p:nvCxnSpPr>
                          <p:spPr>
                            <a:xfrm flipH="1">
                              <a:off x="1992702" y="2182482"/>
                              <a:ext cx="396000" cy="1044000"/>
                            </a:xfrm>
                            <a:prstGeom prst="line">
                              <a:avLst/>
                            </a:prstGeom>
                            <a:noFill/>
                            <a:ln w="19050" cap="flat" cmpd="sng" algn="ctr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prstDash val="solid"/>
                            </a:ln>
                            <a:effectLst/>
                          </p:spPr>
                        </p:cxnSp>
                        <p:cxnSp>
                          <p:nvCxnSpPr>
                            <p:cNvPr id="84" name="Straight Connector 83"/>
                            <p:cNvCxnSpPr/>
                            <p:nvPr/>
                          </p:nvCxnSpPr>
                          <p:spPr>
                            <a:xfrm>
                              <a:off x="1992702" y="3214550"/>
                              <a:ext cx="396000" cy="1044000"/>
                            </a:xfrm>
                            <a:prstGeom prst="line">
                              <a:avLst/>
                            </a:prstGeom>
                            <a:noFill/>
                            <a:ln w="19050" cap="flat" cmpd="sng" algn="ctr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prstDash val="solid"/>
                            </a:ln>
                            <a:effectLst/>
                          </p:spPr>
                        </p:cxnSp>
                        <p:sp>
                          <p:nvSpPr>
                            <p:cNvPr id="85" name="Pie 84"/>
                            <p:cNvSpPr/>
                            <p:nvPr/>
                          </p:nvSpPr>
                          <p:spPr>
                            <a:xfrm>
                              <a:off x="1673337" y="2884481"/>
                              <a:ext cx="627303" cy="684000"/>
                            </a:xfrm>
                            <a:prstGeom prst="pie">
                              <a:avLst>
                                <a:gd name="adj1" fmla="val 17531851"/>
                                <a:gd name="adj2" fmla="val 4038535"/>
                              </a:avLst>
                            </a:prstGeom>
                            <a:solidFill>
                              <a:schemeClr val="bg1">
                                <a:lumMod val="65000"/>
                              </a:schemeClr>
                            </a:solidFill>
                            <a:ln w="25400" cap="flat" cmpd="sng" algn="ctr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prstDash val="solid"/>
                            </a:ln>
                            <a:effectLst/>
                          </p:spPr>
                          <p:txBody>
                            <a:bodyPr rtlCol="0" anchor="ctr"/>
                            <a:lstStyle/>
                            <a:p>
                              <a:pPr marL="0" marR="0" lvl="0" indent="0" algn="ctr" defTabSz="914400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endParaRPr kumimoji="0" lang="en-GB" sz="1800" b="0" i="0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/>
                                <a:ea typeface="+mn-ea"/>
                                <a:cs typeface="+mn-cs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79" name="Group 78"/>
                          <p:cNvGrpSpPr/>
                          <p:nvPr/>
                        </p:nvGrpSpPr>
                        <p:grpSpPr>
                          <a:xfrm>
                            <a:off x="2204352" y="2667072"/>
                            <a:ext cx="772061" cy="2076068"/>
                            <a:chOff x="1616641" y="2182482"/>
                            <a:chExt cx="772061" cy="2076068"/>
                          </a:xfrm>
                        </p:grpSpPr>
                        <p:cxnSp>
                          <p:nvCxnSpPr>
                            <p:cNvPr id="80" name="Straight Connector 79"/>
                            <p:cNvCxnSpPr/>
                            <p:nvPr/>
                          </p:nvCxnSpPr>
                          <p:spPr>
                            <a:xfrm flipH="1">
                              <a:off x="1992702" y="2182482"/>
                              <a:ext cx="396000" cy="1044000"/>
                            </a:xfrm>
                            <a:prstGeom prst="line">
                              <a:avLst/>
                            </a:prstGeom>
                            <a:noFill/>
                            <a:ln w="19050" cap="flat" cmpd="sng" algn="ctr">
                              <a:solidFill>
                                <a:sysClr val="windowText" lastClr="000000">
                                  <a:lumMod val="65000"/>
                                  <a:lumOff val="35000"/>
                                </a:sysClr>
                              </a:solidFill>
                              <a:prstDash val="solid"/>
                            </a:ln>
                            <a:effectLst/>
                          </p:spPr>
                        </p:cxnSp>
                        <p:cxnSp>
                          <p:nvCxnSpPr>
                            <p:cNvPr id="81" name="Straight Connector 80"/>
                            <p:cNvCxnSpPr/>
                            <p:nvPr/>
                          </p:nvCxnSpPr>
                          <p:spPr>
                            <a:xfrm>
                              <a:off x="1989268" y="3214550"/>
                              <a:ext cx="396000" cy="1044000"/>
                            </a:xfrm>
                            <a:prstGeom prst="line">
                              <a:avLst/>
                            </a:prstGeom>
                            <a:noFill/>
                            <a:ln w="63500" cap="flat" cmpd="sng" algn="ctr">
                              <a:solidFill>
                                <a:sysClr val="windowText" lastClr="000000">
                                  <a:lumMod val="65000"/>
                                  <a:lumOff val="35000"/>
                                </a:sysClr>
                              </a:solidFill>
                              <a:prstDash val="solid"/>
                            </a:ln>
                            <a:effectLst/>
                          </p:spPr>
                        </p:cxnSp>
                        <p:sp>
                          <p:nvSpPr>
                            <p:cNvPr id="82" name="Pie 81"/>
                            <p:cNvSpPr/>
                            <p:nvPr/>
                          </p:nvSpPr>
                          <p:spPr>
                            <a:xfrm>
                              <a:off x="1616641" y="2884481"/>
                              <a:ext cx="684000" cy="684000"/>
                            </a:xfrm>
                            <a:prstGeom prst="pie">
                              <a:avLst>
                                <a:gd name="adj1" fmla="val 17531851"/>
                                <a:gd name="adj2" fmla="val 4038535"/>
                              </a:avLst>
                            </a:prstGeom>
                            <a:solidFill>
                              <a:sysClr val="windowText" lastClr="000000">
                                <a:lumMod val="65000"/>
                                <a:lumOff val="35000"/>
                              </a:sysClr>
                            </a:solidFill>
                            <a:ln w="25400" cap="flat" cmpd="sng" algn="ctr">
                              <a:noFill/>
                              <a:prstDash val="solid"/>
                            </a:ln>
                            <a:effectLst/>
                          </p:spPr>
                          <p:txBody>
                            <a:bodyPr rtlCol="0" anchor="ctr"/>
                            <a:lstStyle/>
                            <a:p>
                              <a:pPr marL="0" marR="0" lvl="0" indent="0" algn="ctr" defTabSz="914400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endParaRPr kumimoji="0" lang="en-GB" sz="1800" b="0" i="0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/>
                                <a:ea typeface="+mn-ea"/>
                                <a:cs typeface="+mn-cs"/>
                              </a:endParaRPr>
                            </a:p>
                          </p:txBody>
                        </p:sp>
                      </p:grpSp>
                    </p:grpSp>
                    <p:sp>
                      <p:nvSpPr>
                        <p:cNvPr id="75" name="Arc 74"/>
                        <p:cNvSpPr/>
                        <p:nvPr/>
                      </p:nvSpPr>
                      <p:spPr>
                        <a:xfrm>
                          <a:off x="2200928" y="3322596"/>
                          <a:ext cx="792000" cy="792000"/>
                        </a:xfrm>
                        <a:prstGeom prst="arc">
                          <a:avLst>
                            <a:gd name="adj1" fmla="val 18601783"/>
                            <a:gd name="adj2" fmla="val 3052701"/>
                          </a:avLst>
                        </a:prstGeom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6" name="Arc 75"/>
                        <p:cNvSpPr/>
                        <p:nvPr/>
                      </p:nvSpPr>
                      <p:spPr>
                        <a:xfrm>
                          <a:off x="2146928" y="3268596"/>
                          <a:ext cx="900000" cy="900000"/>
                        </a:xfrm>
                        <a:prstGeom prst="arc">
                          <a:avLst>
                            <a:gd name="adj1" fmla="val 18601783"/>
                            <a:gd name="adj2" fmla="val 3052701"/>
                          </a:avLst>
                        </a:prstGeom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cxnSp>
                    <p:nvCxnSpPr>
                      <p:cNvPr id="19" name="Straight Connector 18"/>
                      <p:cNvCxnSpPr/>
                      <p:nvPr/>
                    </p:nvCxnSpPr>
                    <p:spPr>
                      <a:xfrm flipV="1">
                        <a:off x="6298804" y="2413014"/>
                        <a:ext cx="190500" cy="504825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Straight Connector 88"/>
                      <p:cNvCxnSpPr/>
                      <p:nvPr/>
                    </p:nvCxnSpPr>
                    <p:spPr>
                      <a:xfrm flipV="1">
                        <a:off x="6374076" y="2413014"/>
                        <a:ext cx="190500" cy="504825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0" name="Straight Connector 89"/>
                    <p:cNvCxnSpPr/>
                    <p:nvPr/>
                  </p:nvCxnSpPr>
                  <p:spPr>
                    <a:xfrm flipH="1" flipV="1">
                      <a:off x="6296509" y="4024845"/>
                      <a:ext cx="180534" cy="47047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Connector 90"/>
                    <p:cNvCxnSpPr/>
                    <p:nvPr/>
                  </p:nvCxnSpPr>
                  <p:spPr>
                    <a:xfrm flipH="1" flipV="1">
                      <a:off x="6400849" y="4021707"/>
                      <a:ext cx="180534" cy="47047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2" name="Arc 91"/>
                  <p:cNvSpPr/>
                  <p:nvPr/>
                </p:nvSpPr>
                <p:spPr>
                  <a:xfrm>
                    <a:off x="5720024" y="3033286"/>
                    <a:ext cx="864000" cy="864000"/>
                  </a:xfrm>
                  <a:prstGeom prst="arc">
                    <a:avLst>
                      <a:gd name="adj1" fmla="val 18601783"/>
                      <a:gd name="adj2" fmla="val 3052701"/>
                    </a:avLst>
                  </a:prstGeom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93" name="Arc 92"/>
                <p:cNvSpPr/>
                <p:nvPr/>
              </p:nvSpPr>
              <p:spPr>
                <a:xfrm>
                  <a:off x="5738024" y="3051286"/>
                  <a:ext cx="828000" cy="828000"/>
                </a:xfrm>
                <a:prstGeom prst="arc">
                  <a:avLst>
                    <a:gd name="adj1" fmla="val 18601783"/>
                    <a:gd name="adj2" fmla="val 3052701"/>
                  </a:avLst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417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Faster waves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55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indent="-533400">
              <a:defRPr/>
            </a:pPr>
            <a:r>
              <a:rPr lang="en-US" dirty="0" smtClean="0"/>
              <a:t>2a.</a:t>
            </a:r>
            <a:r>
              <a:rPr lang="en-US" dirty="0"/>
              <a:t>	Which </a:t>
            </a:r>
            <a:r>
              <a:rPr lang="en-US" dirty="0" smtClean="0"/>
              <a:t>sound wave moves faster through the air?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moves 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at the same speed.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54198" y="1304925"/>
            <a:ext cx="4759078" cy="2034399"/>
            <a:chOff x="2254198" y="1304925"/>
            <a:chExt cx="4759078" cy="203439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4198" y="1304925"/>
              <a:ext cx="3841491" cy="2034399"/>
            </a:xfrm>
            <a:prstGeom prst="rect">
              <a:avLst/>
            </a:prstGeom>
          </p:spPr>
        </p:pic>
        <p:sp>
          <p:nvSpPr>
            <p:cNvPr id="72" name="TextBox 71"/>
            <p:cNvSpPr txBox="1"/>
            <p:nvPr/>
          </p:nvSpPr>
          <p:spPr>
            <a:xfrm>
              <a:off x="3060817" y="1985919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481277" y="1985919"/>
              <a:ext cx="531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Y</a:t>
              </a:r>
              <a:endParaRPr lang="en-GB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888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99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marR="0" lvl="0" indent="-541338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2b.	What is the 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reason for your last answer?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through the same air.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energy.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force.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Fewer air particles need to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254198" y="1304925"/>
            <a:ext cx="4759078" cy="2034399"/>
            <a:chOff x="2254198" y="1304925"/>
            <a:chExt cx="4759078" cy="2034399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4198" y="1304925"/>
              <a:ext cx="3841491" cy="2034399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3060817" y="1985919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81277" y="1985919"/>
              <a:ext cx="531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Y</a:t>
              </a:r>
              <a:endParaRPr lang="en-GB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410</TotalTime>
  <Words>233</Words>
  <Application>Microsoft Office PowerPoint</Application>
  <PresentationFormat>On-screen Show (4:3)</PresentationFormat>
  <Paragraphs>57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13</cp:revision>
  <dcterms:created xsi:type="dcterms:W3CDTF">2019-10-09T08:27:23Z</dcterms:created>
  <dcterms:modified xsi:type="dcterms:W3CDTF">2019-10-10T07:30:32Z</dcterms:modified>
</cp:coreProperties>
</file>